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68" r:id="rId3"/>
    <p:sldId id="260" r:id="rId4"/>
    <p:sldId id="261" r:id="rId5"/>
    <p:sldId id="262" r:id="rId6"/>
    <p:sldId id="269" r:id="rId7"/>
    <p:sldId id="270" r:id="rId8"/>
    <p:sldId id="271" r:id="rId9"/>
    <p:sldId id="272" r:id="rId10"/>
    <p:sldId id="273" r:id="rId11"/>
    <p:sldId id="274" r:id="rId12"/>
    <p:sldId id="263" r:id="rId13"/>
    <p:sldId id="275" r:id="rId14"/>
    <p:sldId id="267" r:id="rId15"/>
  </p:sldIdLst>
  <p:sldSz cx="9144000" cy="5143500" type="screen16x9"/>
  <p:notesSz cx="6858000" cy="9144000"/>
  <p:embeddedFontLst>
    <p:embeddedFont>
      <p:font typeface="Montserrat" panose="00000500000000000000" pitchFamily="50" charset="0"/>
      <p:regular r:id="rId17"/>
      <p:bold r:id="rId18"/>
      <p:italic r:id="rId19"/>
      <p:boldItalic r:id="rId20"/>
    </p:embeddedFont>
    <p:embeddedFont>
      <p:font typeface="Montserrat ExtraBold" panose="00000900000000000000" pitchFamily="50" charset="0"/>
      <p:bold r:id="rId21"/>
      <p:boldItalic r:id="rId22"/>
    </p:embeddedFont>
    <p:embeddedFont>
      <p:font typeface="Montserrat ExtraLight" panose="00000300000000000000" pitchFamily="50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88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ee879e1d6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ee879e1d6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e879e1d67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ee879e1d67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5209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ee879e1d67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ee879e1d67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ee879e1d67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ee879e1d67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5710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e879e1d67_0_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e879e1d67_0_9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ee879e1d67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ee879e1d67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ee879e1d67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ee879e1d67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e879e1d67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ee879e1d67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e879e1d67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ee879e1d67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4253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e879e1d67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ee879e1d67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4795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e879e1d67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ee879e1d67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2909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e879e1d67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ee879e1d67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5387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e879e1d67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ee879e1d67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2146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ítulo 1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311700" y="287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556B"/>
              </a:buClr>
              <a:buSzPts val="2700"/>
              <a:buFont typeface="Montserrat"/>
              <a:buNone/>
              <a:defRPr sz="2700" b="1">
                <a:solidFill>
                  <a:srgbClr val="00556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556B"/>
              </a:buClr>
              <a:buSzPts val="2700"/>
              <a:buFont typeface="Montserrat"/>
              <a:buNone/>
              <a:defRPr sz="2700" b="1">
                <a:solidFill>
                  <a:srgbClr val="00556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556B"/>
              </a:buClr>
              <a:buSzPts val="2700"/>
              <a:buFont typeface="Montserrat"/>
              <a:buNone/>
              <a:defRPr sz="2700" b="1">
                <a:solidFill>
                  <a:srgbClr val="00556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556B"/>
              </a:buClr>
              <a:buSzPts val="2700"/>
              <a:buFont typeface="Montserrat"/>
              <a:buNone/>
              <a:defRPr sz="2700" b="1">
                <a:solidFill>
                  <a:srgbClr val="00556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556B"/>
              </a:buClr>
              <a:buSzPts val="2700"/>
              <a:buFont typeface="Montserrat"/>
              <a:buNone/>
              <a:defRPr sz="2700" b="1">
                <a:solidFill>
                  <a:srgbClr val="00556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556B"/>
              </a:buClr>
              <a:buSzPts val="2700"/>
              <a:buFont typeface="Montserrat"/>
              <a:buNone/>
              <a:defRPr sz="2700" b="1">
                <a:solidFill>
                  <a:srgbClr val="00556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556B"/>
              </a:buClr>
              <a:buSzPts val="2700"/>
              <a:buFont typeface="Montserrat"/>
              <a:buNone/>
              <a:defRPr sz="2700" b="1">
                <a:solidFill>
                  <a:srgbClr val="00556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556B"/>
              </a:buClr>
              <a:buSzPts val="2700"/>
              <a:buFont typeface="Montserrat"/>
              <a:buNone/>
              <a:defRPr sz="2700" b="1">
                <a:solidFill>
                  <a:srgbClr val="00556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556B"/>
              </a:buClr>
              <a:buSzPts val="2700"/>
              <a:buFont typeface="Montserrat"/>
              <a:buNone/>
              <a:defRPr sz="2700" b="1">
                <a:solidFill>
                  <a:srgbClr val="00556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title" idx="2"/>
          </p:nvPr>
        </p:nvSpPr>
        <p:spPr>
          <a:xfrm>
            <a:off x="428225" y="4365575"/>
            <a:ext cx="690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556B"/>
              </a:buClr>
              <a:buSzPts val="1700"/>
              <a:buFont typeface="Montserrat"/>
              <a:buNone/>
              <a:defRPr sz="1700">
                <a:solidFill>
                  <a:srgbClr val="00556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556B"/>
              </a:buClr>
              <a:buSzPts val="1700"/>
              <a:buFont typeface="Montserrat"/>
              <a:buNone/>
              <a:defRPr sz="1700">
                <a:solidFill>
                  <a:srgbClr val="00556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556B"/>
              </a:buClr>
              <a:buSzPts val="1700"/>
              <a:buFont typeface="Montserrat"/>
              <a:buNone/>
              <a:defRPr sz="1700">
                <a:solidFill>
                  <a:srgbClr val="00556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556B"/>
              </a:buClr>
              <a:buSzPts val="1700"/>
              <a:buFont typeface="Montserrat"/>
              <a:buNone/>
              <a:defRPr sz="1700">
                <a:solidFill>
                  <a:srgbClr val="00556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556B"/>
              </a:buClr>
              <a:buSzPts val="1700"/>
              <a:buFont typeface="Montserrat"/>
              <a:buNone/>
              <a:defRPr sz="1700">
                <a:solidFill>
                  <a:srgbClr val="00556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556B"/>
              </a:buClr>
              <a:buSzPts val="1700"/>
              <a:buFont typeface="Montserrat"/>
              <a:buNone/>
              <a:defRPr sz="1700">
                <a:solidFill>
                  <a:srgbClr val="00556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556B"/>
              </a:buClr>
              <a:buSzPts val="1700"/>
              <a:buFont typeface="Montserrat"/>
              <a:buNone/>
              <a:defRPr sz="1700">
                <a:solidFill>
                  <a:srgbClr val="00556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556B"/>
              </a:buClr>
              <a:buSzPts val="1700"/>
              <a:buFont typeface="Montserrat"/>
              <a:buNone/>
              <a:defRPr sz="1700">
                <a:solidFill>
                  <a:srgbClr val="00556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556B"/>
              </a:buClr>
              <a:buSzPts val="1700"/>
              <a:buFont typeface="Montserrat"/>
              <a:buNone/>
              <a:defRPr sz="1700">
                <a:solidFill>
                  <a:srgbClr val="00556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/>
        </p:nvSpPr>
        <p:spPr>
          <a:xfrm>
            <a:off x="0" y="1207008"/>
            <a:ext cx="6473952" cy="182236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Sistema de Gestión de la Calidad</a:t>
            </a:r>
          </a:p>
        </p:txBody>
      </p:sp>
      <p:sp>
        <p:nvSpPr>
          <p:cNvPr id="54" name="Google Shape;54;p13"/>
          <p:cNvSpPr txBox="1"/>
          <p:nvPr/>
        </p:nvSpPr>
        <p:spPr>
          <a:xfrm>
            <a:off x="1401612" y="2929639"/>
            <a:ext cx="3260700" cy="871385"/>
          </a:xfrm>
          <a:prstGeom prst="rect">
            <a:avLst/>
          </a:prstGeom>
          <a:noFill/>
          <a:ln>
            <a:noFill/>
          </a:ln>
          <a:effectLst>
            <a:outerShdw blurRad="100013" dist="19050" dir="84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Inducción</a:t>
            </a:r>
            <a:endParaRPr sz="2200" dirty="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cxnSp>
        <p:nvCxnSpPr>
          <p:cNvPr id="55" name="Google Shape;55;p13"/>
          <p:cNvCxnSpPr/>
          <p:nvPr/>
        </p:nvCxnSpPr>
        <p:spPr>
          <a:xfrm>
            <a:off x="1628247" y="3303697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Google Shape;103;p19"/>
          <p:cNvCxnSpPr/>
          <p:nvPr/>
        </p:nvCxnSpPr>
        <p:spPr>
          <a:xfrm>
            <a:off x="1619200" y="-333653"/>
            <a:ext cx="2763000" cy="0"/>
          </a:xfrm>
          <a:prstGeom prst="straightConnector1">
            <a:avLst/>
          </a:prstGeom>
          <a:noFill/>
          <a:ln w="9525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cxnSp>
        <p:nvCxnSpPr>
          <p:cNvPr id="104" name="Google Shape;104;p19"/>
          <p:cNvCxnSpPr>
            <a:stCxn id="105" idx="0"/>
          </p:cNvCxnSpPr>
          <p:nvPr/>
        </p:nvCxnSpPr>
        <p:spPr>
          <a:xfrm rot="10800000">
            <a:off x="8316705" y="-1184362"/>
            <a:ext cx="0" cy="1639200"/>
          </a:xfrm>
          <a:prstGeom prst="straightConnector1">
            <a:avLst/>
          </a:prstGeom>
          <a:noFill/>
          <a:ln w="19050" cap="flat" cmpd="sng">
            <a:solidFill>
              <a:srgbClr val="78909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9"/>
          <p:cNvCxnSpPr/>
          <p:nvPr/>
        </p:nvCxnSpPr>
        <p:spPr>
          <a:xfrm>
            <a:off x="3913775" y="401122"/>
            <a:ext cx="2763000" cy="0"/>
          </a:xfrm>
          <a:prstGeom prst="straightConnector1">
            <a:avLst/>
          </a:prstGeom>
          <a:noFill/>
          <a:ln w="9525" cap="flat" cmpd="sng">
            <a:solidFill>
              <a:srgbClr val="00556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8C552EE-0F98-4C16-BE80-F91E3F959D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071411"/>
              </p:ext>
            </p:extLst>
          </p:nvPr>
        </p:nvGraphicFramePr>
        <p:xfrm>
          <a:off x="2498548" y="1135897"/>
          <a:ext cx="6562725" cy="292608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373303025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686360428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3459422534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12284299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Finanzas</a:t>
                      </a:r>
                      <a:endParaRPr lang="es-MX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Recursos Humanos</a:t>
                      </a:r>
                      <a:endParaRPr lang="es-MX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Miryam del Rosío Díaz Castillo</a:t>
                      </a:r>
                      <a:endParaRPr lang="es-MX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Realizar evaluación al clima laboral</a:t>
                      </a:r>
                      <a:endParaRPr lang="es-MX">
                        <a:effectLst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Realizar evaluación del personal administrativo</a:t>
                      </a:r>
                      <a:endParaRPr lang="es-MX">
                        <a:effectLst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Realizar cronograma de capacitación del personal</a:t>
                      </a:r>
                      <a:endParaRPr lang="es-MX">
                        <a:effectLst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Detectar necesidades de capacitación</a:t>
                      </a:r>
                      <a:endParaRPr lang="es-MX">
                        <a:effectLst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Actualizar Matriz de Riesgos</a:t>
                      </a:r>
                      <a:endParaRPr lang="es-MX">
                        <a:effectLst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Identificar Oportunidades en el área</a:t>
                      </a:r>
                      <a:endParaRPr lang="es-MX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04802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Planeación</a:t>
                      </a:r>
                      <a:endParaRPr lang="es-MX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Planeación</a:t>
                      </a:r>
                      <a:endParaRPr lang="es-MX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Daniel Hernández González</a:t>
                      </a:r>
                      <a:endParaRPr lang="es-MX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Programar actividades e indicadores en el sistema de programación y presupuestación para resultados</a:t>
                      </a:r>
                      <a:endParaRPr lang="es-MX" dirty="0">
                        <a:effectLst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Medir avances de indicadores y capturar en las diferentes plataformas</a:t>
                      </a:r>
                      <a:endParaRPr lang="es-MX" dirty="0">
                        <a:effectLst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Actualizar Matriz de Riesgos</a:t>
                      </a:r>
                      <a:endParaRPr lang="es-MX" dirty="0">
                        <a:effectLst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Identificar Oportunidades en el área</a:t>
                      </a:r>
                      <a:endParaRPr lang="es-MX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455222"/>
                  </a:ext>
                </a:extLst>
              </a:tr>
            </a:tbl>
          </a:graphicData>
        </a:graphic>
      </p:graphicFrame>
      <p:sp>
        <p:nvSpPr>
          <p:cNvPr id="9" name="Google Shape;106;p19">
            <a:extLst>
              <a:ext uri="{FF2B5EF4-FFF2-40B4-BE49-F238E27FC236}">
                <a16:creationId xmlns:a16="http://schemas.microsoft.com/office/drawing/2014/main" id="{91EA9719-27D6-42F2-90D0-DD9153829DC6}"/>
              </a:ext>
            </a:extLst>
          </p:cNvPr>
          <p:cNvSpPr txBox="1"/>
          <p:nvPr/>
        </p:nvSpPr>
        <p:spPr>
          <a:xfrm>
            <a:off x="2742701" y="351525"/>
            <a:ext cx="6029264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rgbClr val="F1C232"/>
                </a:solidFill>
                <a:latin typeface="Montserrat"/>
                <a:sym typeface="Montserrat ExtraBold"/>
              </a:rPr>
              <a:t>Funciones y responsabilidades </a:t>
            </a:r>
            <a:endParaRPr sz="2800" b="1" dirty="0">
              <a:solidFill>
                <a:srgbClr val="F1C232"/>
              </a:solidFill>
              <a:latin typeface="Montserrat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734228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Google Shape;103;p19"/>
          <p:cNvCxnSpPr/>
          <p:nvPr/>
        </p:nvCxnSpPr>
        <p:spPr>
          <a:xfrm>
            <a:off x="1619200" y="-333653"/>
            <a:ext cx="2763000" cy="0"/>
          </a:xfrm>
          <a:prstGeom prst="straightConnector1">
            <a:avLst/>
          </a:prstGeom>
          <a:noFill/>
          <a:ln w="9525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cxnSp>
        <p:nvCxnSpPr>
          <p:cNvPr id="104" name="Google Shape;104;p19"/>
          <p:cNvCxnSpPr>
            <a:stCxn id="105" idx="0"/>
          </p:cNvCxnSpPr>
          <p:nvPr/>
        </p:nvCxnSpPr>
        <p:spPr>
          <a:xfrm rot="10800000">
            <a:off x="8316705" y="-1184362"/>
            <a:ext cx="0" cy="1639200"/>
          </a:xfrm>
          <a:prstGeom prst="straightConnector1">
            <a:avLst/>
          </a:prstGeom>
          <a:noFill/>
          <a:ln w="19050" cap="flat" cmpd="sng">
            <a:solidFill>
              <a:srgbClr val="78909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9"/>
          <p:cNvCxnSpPr/>
          <p:nvPr/>
        </p:nvCxnSpPr>
        <p:spPr>
          <a:xfrm>
            <a:off x="3913775" y="401122"/>
            <a:ext cx="2763000" cy="0"/>
          </a:xfrm>
          <a:prstGeom prst="straightConnector1">
            <a:avLst/>
          </a:prstGeom>
          <a:noFill/>
          <a:ln w="9525" cap="flat" cmpd="sng">
            <a:solidFill>
              <a:srgbClr val="00556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F141A0B-9908-4912-A92A-6E00D20B8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993482"/>
              </p:ext>
            </p:extLst>
          </p:nvPr>
        </p:nvGraphicFramePr>
        <p:xfrm>
          <a:off x="2596445" y="937287"/>
          <a:ext cx="6176022" cy="3439492"/>
        </p:xfrm>
        <a:graphic>
          <a:graphicData uri="http://schemas.openxmlformats.org/drawingml/2006/table">
            <a:tbl>
              <a:tblPr/>
              <a:tblGrid>
                <a:gridCol w="860520">
                  <a:extLst>
                    <a:ext uri="{9D8B030D-6E8A-4147-A177-3AD203B41FA5}">
                      <a16:colId xmlns:a16="http://schemas.microsoft.com/office/drawing/2014/main" val="1329016132"/>
                    </a:ext>
                  </a:extLst>
                </a:gridCol>
                <a:gridCol w="932229">
                  <a:extLst>
                    <a:ext uri="{9D8B030D-6E8A-4147-A177-3AD203B41FA5}">
                      <a16:colId xmlns:a16="http://schemas.microsoft.com/office/drawing/2014/main" val="4059476376"/>
                    </a:ext>
                  </a:extLst>
                </a:gridCol>
                <a:gridCol w="1694148">
                  <a:extLst>
                    <a:ext uri="{9D8B030D-6E8A-4147-A177-3AD203B41FA5}">
                      <a16:colId xmlns:a16="http://schemas.microsoft.com/office/drawing/2014/main" val="1968093000"/>
                    </a:ext>
                  </a:extLst>
                </a:gridCol>
                <a:gridCol w="2689125">
                  <a:extLst>
                    <a:ext uri="{9D8B030D-6E8A-4147-A177-3AD203B41FA5}">
                      <a16:colId xmlns:a16="http://schemas.microsoft.com/office/drawing/2014/main" val="610573661"/>
                    </a:ext>
                  </a:extLst>
                </a:gridCol>
              </a:tblGrid>
              <a:tr h="245082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Planeación</a:t>
                      </a:r>
                      <a:endParaRPr lang="es-MX" sz="11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55701" marR="55701" marT="37134" marB="3713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Sistema de Gestión de Calidad</a:t>
                      </a:r>
                      <a:endParaRPr lang="es-MX" sz="11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55701" marR="55701" marT="37134" marB="3713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Fátima Gómez Briones</a:t>
                      </a:r>
                      <a:endParaRPr lang="es-MX" sz="11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55701" marR="55701" marT="37134" marB="3713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Llevar seguimiento de contexto externo e interno del SGC</a:t>
                      </a:r>
                      <a:endParaRPr lang="es-MX" sz="11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Realizar seguimiento de necesidades y expectativas de las partes interesadas</a:t>
                      </a:r>
                      <a:endParaRPr lang="es-MX" sz="11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Actualizar política, objetivos de calidad y guía de información del SGC</a:t>
                      </a:r>
                      <a:endParaRPr lang="es-MX" sz="11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Llevar a cabo seguimiento de funciones, responsabilidades, indicadores, riesgos y oportunidades de cada proceso</a:t>
                      </a:r>
                      <a:endParaRPr lang="es-MX" sz="11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Realizar auditorías internas programadas</a:t>
                      </a:r>
                      <a:endParaRPr lang="es-MX" sz="11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Aplicar acciones correctivas</a:t>
                      </a:r>
                      <a:endParaRPr lang="es-MX" sz="11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Llevar  a cabo revisiones por la dirección</a:t>
                      </a:r>
                      <a:endParaRPr lang="es-MX" sz="11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Llevar seguimiento de situaciones de contingencia</a:t>
                      </a:r>
                      <a:endParaRPr lang="es-MX" sz="11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55701" marR="55701" marT="37134" marB="3713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603842"/>
                  </a:ext>
                </a:extLst>
              </a:tr>
              <a:tr h="96547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Planeación</a:t>
                      </a:r>
                      <a:endParaRPr lang="es-MX" sz="11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55701" marR="55701" marT="37134" marB="3713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Dirección Estratégica</a:t>
                      </a:r>
                      <a:endParaRPr lang="es-MX" sz="11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55701" marR="55701" marT="37134" marB="3713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Maythe Claudio Ortega</a:t>
                      </a:r>
                      <a:endParaRPr lang="es-MX" sz="11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55701" marR="55701" marT="37134" marB="3713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Aprobar política y objetivos de calidad</a:t>
                      </a:r>
                      <a:endParaRPr lang="es-MX" sz="11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Elaborar planes estratégicos de calidad</a:t>
                      </a:r>
                      <a:endParaRPr lang="es-MX" sz="11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Revisar y/o actualizar el mapa de procesos</a:t>
                      </a:r>
                      <a:endParaRPr lang="es-MX" sz="11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Asignar los recursos necesarios</a:t>
                      </a:r>
                      <a:endParaRPr lang="es-MX" sz="11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Realizar la revisión por dirección</a:t>
                      </a:r>
                      <a:endParaRPr lang="es-MX" sz="11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55701" marR="55701" marT="37134" marB="3713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509731"/>
                  </a:ext>
                </a:extLst>
              </a:tr>
            </a:tbl>
          </a:graphicData>
        </a:graphic>
      </p:graphicFrame>
      <p:sp>
        <p:nvSpPr>
          <p:cNvPr id="9" name="Google Shape;106;p19">
            <a:extLst>
              <a:ext uri="{FF2B5EF4-FFF2-40B4-BE49-F238E27FC236}">
                <a16:creationId xmlns:a16="http://schemas.microsoft.com/office/drawing/2014/main" id="{57B92102-47F8-4A21-AFBD-58D21764C084}"/>
              </a:ext>
            </a:extLst>
          </p:cNvPr>
          <p:cNvSpPr txBox="1"/>
          <p:nvPr/>
        </p:nvSpPr>
        <p:spPr>
          <a:xfrm>
            <a:off x="2742701" y="351525"/>
            <a:ext cx="6029264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rgbClr val="F1C232"/>
                </a:solidFill>
                <a:latin typeface="Montserrat"/>
                <a:sym typeface="Montserrat ExtraBold"/>
              </a:rPr>
              <a:t>Funciones y responsabilidades </a:t>
            </a:r>
            <a:endParaRPr sz="2800" b="1" dirty="0">
              <a:solidFill>
                <a:srgbClr val="F1C232"/>
              </a:solidFill>
              <a:latin typeface="Montserrat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823480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/>
        </p:nvSpPr>
        <p:spPr>
          <a:xfrm>
            <a:off x="4571998" y="259633"/>
            <a:ext cx="4222042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rgbClr val="F1C232"/>
                </a:solidFill>
                <a:latin typeface="Montserrat"/>
                <a:sym typeface="Montserrat ExtraBold"/>
              </a:rPr>
              <a:t>¿Cómo participo en el SGC?</a:t>
            </a:r>
            <a:endParaRPr sz="2800" b="1" dirty="0">
              <a:solidFill>
                <a:srgbClr val="F1C232"/>
              </a:solidFill>
              <a:latin typeface="Montserrat"/>
              <a:sym typeface="Montserrat ExtraBold"/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4478214" y="1788347"/>
            <a:ext cx="4315819" cy="18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Identificando oportunidades de mejora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Detectando riesgos en el área de trabajo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Aportando al cumplimiento de la política y objetivos de calidad</a:t>
            </a:r>
            <a:endParaRPr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5" name="Google Shape;115;p20"/>
          <p:cNvCxnSpPr/>
          <p:nvPr/>
        </p:nvCxnSpPr>
        <p:spPr>
          <a:xfrm>
            <a:off x="4344617" y="1073775"/>
            <a:ext cx="0" cy="2189700"/>
          </a:xfrm>
          <a:prstGeom prst="straightConnector1">
            <a:avLst/>
          </a:prstGeom>
          <a:noFill/>
          <a:ln w="9525" cap="flat" cmpd="sng">
            <a:solidFill>
              <a:srgbClr val="00556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8B24E621-4B9A-486B-B49D-1AC39069E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32"/>
          <a:stretch/>
        </p:blipFill>
        <p:spPr>
          <a:xfrm>
            <a:off x="-817407" y="94004"/>
            <a:ext cx="5028427" cy="495549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/>
        </p:nvSpPr>
        <p:spPr>
          <a:xfrm>
            <a:off x="4072742" y="304789"/>
            <a:ext cx="5126761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s" sz="2400" b="1" dirty="0">
                <a:solidFill>
                  <a:srgbClr val="F1C232"/>
                </a:solidFill>
                <a:latin typeface="Montserrat"/>
                <a:sym typeface="Montserrat ExtraBold"/>
              </a:rPr>
              <a:t>¿Cuáles son las consecuencias de ejecutar inadecuadamente el proceso?</a:t>
            </a:r>
            <a:endParaRPr sz="2400" b="1" dirty="0">
              <a:solidFill>
                <a:srgbClr val="F1C232"/>
              </a:solidFill>
              <a:latin typeface="Montserrat"/>
              <a:sym typeface="Montserrat ExtraBold"/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4263726" y="1788346"/>
            <a:ext cx="4530307" cy="237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Incumplimiento de los objetivos de calidad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Insatisfacción de los clientes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MX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Deserción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MX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Incumplimiento de objetivos por área</a:t>
            </a:r>
            <a:endParaRPr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5" name="Google Shape;115;p20"/>
          <p:cNvCxnSpPr/>
          <p:nvPr/>
        </p:nvCxnSpPr>
        <p:spPr>
          <a:xfrm>
            <a:off x="4071137" y="1788347"/>
            <a:ext cx="0" cy="2189700"/>
          </a:xfrm>
          <a:prstGeom prst="straightConnector1">
            <a:avLst/>
          </a:prstGeom>
          <a:noFill/>
          <a:ln w="9525" cap="flat" cmpd="sng">
            <a:solidFill>
              <a:srgbClr val="00556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8B24E621-4B9A-486B-B49D-1AC39069E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14" t="1897" r="3318" b="-1897"/>
          <a:stretch/>
        </p:blipFill>
        <p:spPr>
          <a:xfrm>
            <a:off x="-1257674" y="94003"/>
            <a:ext cx="5136222" cy="506172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92094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24"/>
          <p:cNvGrpSpPr/>
          <p:nvPr/>
        </p:nvGrpSpPr>
        <p:grpSpPr>
          <a:xfrm>
            <a:off x="2081038" y="1865633"/>
            <a:ext cx="6260586" cy="1412234"/>
            <a:chOff x="3512551" y="2358282"/>
            <a:chExt cx="1597032" cy="378649"/>
          </a:xfrm>
        </p:grpSpPr>
        <p:grpSp>
          <p:nvGrpSpPr>
            <p:cNvPr id="182" name="Google Shape;182;p24"/>
            <p:cNvGrpSpPr/>
            <p:nvPr/>
          </p:nvGrpSpPr>
          <p:grpSpPr>
            <a:xfrm>
              <a:off x="3738198" y="2553002"/>
              <a:ext cx="1145834" cy="117"/>
              <a:chOff x="3738198" y="2553002"/>
              <a:chExt cx="1145834" cy="117"/>
            </a:xfrm>
          </p:grpSpPr>
          <p:cxnSp>
            <p:nvCxnSpPr>
              <p:cNvPr id="183" name="Google Shape;183;p24"/>
              <p:cNvCxnSpPr/>
              <p:nvPr/>
            </p:nvCxnSpPr>
            <p:spPr>
              <a:xfrm>
                <a:off x="4195395" y="2553002"/>
                <a:ext cx="231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24"/>
              <p:cNvCxnSpPr/>
              <p:nvPr/>
            </p:nvCxnSpPr>
            <p:spPr>
              <a:xfrm>
                <a:off x="4652432" y="2553002"/>
                <a:ext cx="231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24"/>
              <p:cNvCxnSpPr>
                <a:stCxn id="186" idx="6"/>
                <a:endCxn id="187" idx="2"/>
              </p:cNvCxnSpPr>
              <p:nvPr/>
            </p:nvCxnSpPr>
            <p:spPr>
              <a:xfrm>
                <a:off x="3738198" y="2553118"/>
                <a:ext cx="231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88" name="Google Shape;188;p24"/>
            <p:cNvGrpSpPr/>
            <p:nvPr/>
          </p:nvGrpSpPr>
          <p:grpSpPr>
            <a:xfrm>
              <a:off x="3969644" y="2440153"/>
              <a:ext cx="225900" cy="296779"/>
              <a:chOff x="3969644" y="2440153"/>
              <a:chExt cx="225900" cy="296779"/>
            </a:xfrm>
          </p:grpSpPr>
          <p:cxnSp>
            <p:nvCxnSpPr>
              <p:cNvPr id="189" name="Google Shape;189;p24"/>
              <p:cNvCxnSpPr/>
              <p:nvPr/>
            </p:nvCxnSpPr>
            <p:spPr>
              <a:xfrm>
                <a:off x="4082390" y="2637031"/>
                <a:ext cx="0" cy="99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87" name="Google Shape;187;p24"/>
              <p:cNvSpPr/>
              <p:nvPr/>
            </p:nvSpPr>
            <p:spPr>
              <a:xfrm>
                <a:off x="3969644" y="2440153"/>
                <a:ext cx="225900" cy="2259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4"/>
              <p:cNvSpPr/>
              <p:nvPr/>
            </p:nvSpPr>
            <p:spPr>
              <a:xfrm>
                <a:off x="3998471" y="2468982"/>
                <a:ext cx="168300" cy="1683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" name="Google Shape;191;p24"/>
            <p:cNvGrpSpPr/>
            <p:nvPr/>
          </p:nvGrpSpPr>
          <p:grpSpPr>
            <a:xfrm>
              <a:off x="4426818" y="2358282"/>
              <a:ext cx="225600" cy="307471"/>
              <a:chOff x="4426818" y="2358282"/>
              <a:chExt cx="225600" cy="307471"/>
            </a:xfrm>
          </p:grpSpPr>
          <p:cxnSp>
            <p:nvCxnSpPr>
              <p:cNvPr id="192" name="Google Shape;192;p24"/>
              <p:cNvCxnSpPr>
                <a:stCxn id="193" idx="0"/>
              </p:cNvCxnSpPr>
              <p:nvPr/>
            </p:nvCxnSpPr>
            <p:spPr>
              <a:xfrm rot="10800000">
                <a:off x="4539644" y="2358282"/>
                <a:ext cx="0" cy="110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94" name="Google Shape;194;p24"/>
              <p:cNvSpPr/>
              <p:nvPr/>
            </p:nvSpPr>
            <p:spPr>
              <a:xfrm>
                <a:off x="4426818" y="2440153"/>
                <a:ext cx="225600" cy="2256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4"/>
              <p:cNvSpPr/>
              <p:nvPr/>
            </p:nvSpPr>
            <p:spPr>
              <a:xfrm>
                <a:off x="4455644" y="2468982"/>
                <a:ext cx="168000" cy="1680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95" name="Google Shape;195;p24"/>
            <p:cNvGrpSpPr/>
            <p:nvPr/>
          </p:nvGrpSpPr>
          <p:grpSpPr>
            <a:xfrm>
              <a:off x="4883984" y="2440153"/>
              <a:ext cx="225600" cy="296479"/>
              <a:chOff x="4883984" y="2440153"/>
              <a:chExt cx="225600" cy="296479"/>
            </a:xfrm>
          </p:grpSpPr>
          <p:cxnSp>
            <p:nvCxnSpPr>
              <p:cNvPr id="196" name="Google Shape;196;p24"/>
              <p:cNvCxnSpPr/>
              <p:nvPr/>
            </p:nvCxnSpPr>
            <p:spPr>
              <a:xfrm>
                <a:off x="4996858" y="2637031"/>
                <a:ext cx="0" cy="99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97" name="Google Shape;197;p24"/>
              <p:cNvSpPr/>
              <p:nvPr/>
            </p:nvSpPr>
            <p:spPr>
              <a:xfrm>
                <a:off x="4883984" y="2440153"/>
                <a:ext cx="225600" cy="2256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4"/>
              <p:cNvSpPr/>
              <p:nvPr/>
            </p:nvSpPr>
            <p:spPr>
              <a:xfrm>
                <a:off x="4912810" y="2468982"/>
                <a:ext cx="168000" cy="1680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" name="Google Shape;199;p24"/>
            <p:cNvGrpSpPr/>
            <p:nvPr/>
          </p:nvGrpSpPr>
          <p:grpSpPr>
            <a:xfrm>
              <a:off x="3512551" y="2358356"/>
              <a:ext cx="225647" cy="307629"/>
              <a:chOff x="2182679" y="2005014"/>
              <a:chExt cx="792300" cy="1080158"/>
            </a:xfrm>
          </p:grpSpPr>
          <p:cxnSp>
            <p:nvCxnSpPr>
              <p:cNvPr id="200" name="Google Shape;200;p24"/>
              <p:cNvCxnSpPr>
                <a:stCxn id="201" idx="0"/>
              </p:cNvCxnSpPr>
              <p:nvPr/>
            </p:nvCxnSpPr>
            <p:spPr>
              <a:xfrm rot="10800000">
                <a:off x="2578961" y="2005014"/>
                <a:ext cx="0" cy="38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86" name="Google Shape;186;p24"/>
              <p:cNvSpPr/>
              <p:nvPr/>
            </p:nvSpPr>
            <p:spPr>
              <a:xfrm>
                <a:off x="2182679" y="2292572"/>
                <a:ext cx="792300" cy="7926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4"/>
              <p:cNvSpPr/>
              <p:nvPr/>
            </p:nvSpPr>
            <p:spPr>
              <a:xfrm>
                <a:off x="2283911" y="2393814"/>
                <a:ext cx="590100" cy="5901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7" name="Google Shape;567;p24"/>
          <p:cNvSpPr txBox="1"/>
          <p:nvPr/>
        </p:nvSpPr>
        <p:spPr>
          <a:xfrm>
            <a:off x="76982" y="40546"/>
            <a:ext cx="2908975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dirty="0">
                <a:solidFill>
                  <a:srgbClr val="00556B"/>
                </a:solidFill>
                <a:latin typeface="Montserrat"/>
                <a:ea typeface="Montserrat"/>
                <a:cs typeface="Montserrat"/>
                <a:sym typeface="Montserrat"/>
              </a:rPr>
              <a:t>Información relevante del SGC</a:t>
            </a:r>
            <a:endParaRPr sz="2400" b="1" dirty="0">
              <a:solidFill>
                <a:srgbClr val="0055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8" name="Google Shape;567;p24">
            <a:extLst>
              <a:ext uri="{FF2B5EF4-FFF2-40B4-BE49-F238E27FC236}">
                <a16:creationId xmlns:a16="http://schemas.microsoft.com/office/drawing/2014/main" id="{E1E07D3E-4700-4CA7-9C80-5080649C9845}"/>
              </a:ext>
            </a:extLst>
          </p:cNvPr>
          <p:cNvSpPr txBox="1"/>
          <p:nvPr/>
        </p:nvSpPr>
        <p:spPr>
          <a:xfrm>
            <a:off x="2081038" y="1287857"/>
            <a:ext cx="172948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rgbClr val="00536B"/>
                </a:solidFill>
                <a:latin typeface="Montserrat"/>
                <a:sym typeface="Montserrat"/>
              </a:rPr>
              <a:t>Programa de auditorías</a:t>
            </a:r>
            <a:endParaRPr sz="1200" b="1" dirty="0">
              <a:solidFill>
                <a:srgbClr val="00536B"/>
              </a:solidFill>
              <a:latin typeface="Montserrat"/>
              <a:sym typeface="Montserrat"/>
            </a:endParaRPr>
          </a:p>
        </p:txBody>
      </p:sp>
      <p:sp>
        <p:nvSpPr>
          <p:cNvPr id="569" name="Google Shape;567;p24">
            <a:extLst>
              <a:ext uri="{FF2B5EF4-FFF2-40B4-BE49-F238E27FC236}">
                <a16:creationId xmlns:a16="http://schemas.microsoft.com/office/drawing/2014/main" id="{3D3B9EC8-09A0-4EB1-B4B9-C7E8D73123F2}"/>
              </a:ext>
            </a:extLst>
          </p:cNvPr>
          <p:cNvSpPr txBox="1"/>
          <p:nvPr/>
        </p:nvSpPr>
        <p:spPr>
          <a:xfrm>
            <a:off x="3482353" y="3268688"/>
            <a:ext cx="172948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rgbClr val="F1C232"/>
                </a:solidFill>
                <a:latin typeface="Montserrat"/>
                <a:sym typeface="Montserrat"/>
              </a:rPr>
              <a:t>Matriz de riesgos</a:t>
            </a:r>
            <a:endParaRPr sz="1200" b="1" dirty="0">
              <a:solidFill>
                <a:srgbClr val="F1C232"/>
              </a:solidFill>
              <a:latin typeface="Montserrat"/>
              <a:sym typeface="Montserrat"/>
            </a:endParaRPr>
          </a:p>
        </p:txBody>
      </p:sp>
      <p:sp>
        <p:nvSpPr>
          <p:cNvPr id="570" name="Google Shape;567;p24">
            <a:extLst>
              <a:ext uri="{FF2B5EF4-FFF2-40B4-BE49-F238E27FC236}">
                <a16:creationId xmlns:a16="http://schemas.microsoft.com/office/drawing/2014/main" id="{60F56879-7110-45FF-8162-57A3399EBEB8}"/>
              </a:ext>
            </a:extLst>
          </p:cNvPr>
          <p:cNvSpPr txBox="1"/>
          <p:nvPr/>
        </p:nvSpPr>
        <p:spPr>
          <a:xfrm>
            <a:off x="5384938" y="1251946"/>
            <a:ext cx="154621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rgbClr val="00536B"/>
                </a:solidFill>
                <a:latin typeface="Montserrat"/>
                <a:sym typeface="Montserrat"/>
              </a:rPr>
              <a:t>Documentación, PET e IDO</a:t>
            </a:r>
            <a:endParaRPr sz="1200" b="1" dirty="0">
              <a:solidFill>
                <a:srgbClr val="00536B"/>
              </a:solidFill>
              <a:latin typeface="Montserrat"/>
              <a:sym typeface="Montserrat"/>
            </a:endParaRPr>
          </a:p>
        </p:txBody>
      </p:sp>
      <p:sp>
        <p:nvSpPr>
          <p:cNvPr id="571" name="Google Shape;567;p24">
            <a:extLst>
              <a:ext uri="{FF2B5EF4-FFF2-40B4-BE49-F238E27FC236}">
                <a16:creationId xmlns:a16="http://schemas.microsoft.com/office/drawing/2014/main" id="{6EBC09C8-2A80-4017-B2F8-AA73A968CA20}"/>
              </a:ext>
            </a:extLst>
          </p:cNvPr>
          <p:cNvSpPr txBox="1"/>
          <p:nvPr/>
        </p:nvSpPr>
        <p:spPr>
          <a:xfrm>
            <a:off x="7240058" y="3287857"/>
            <a:ext cx="1338458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rgbClr val="F1C232"/>
                </a:solidFill>
                <a:latin typeface="Montserrat"/>
                <a:sym typeface="Montserrat"/>
              </a:rPr>
              <a:t>Informe sobre auditoría</a:t>
            </a:r>
            <a:endParaRPr sz="1200" b="1" dirty="0">
              <a:solidFill>
                <a:srgbClr val="F1C232"/>
              </a:solidFill>
              <a:latin typeface="Montserrat"/>
              <a:sym typeface="Montserrat"/>
            </a:endParaRPr>
          </a:p>
        </p:txBody>
      </p:sp>
      <p:pic>
        <p:nvPicPr>
          <p:cNvPr id="3" name="Gráfico 2" descr="Gráfico de barras con tendencia alcista con relleno sólido">
            <a:extLst>
              <a:ext uri="{FF2B5EF4-FFF2-40B4-BE49-F238E27FC236}">
                <a16:creationId xmlns:a16="http://schemas.microsoft.com/office/drawing/2014/main" id="{A9D11E1A-6A82-4DE2-9B93-F11ADBF3F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4917" y="2358940"/>
            <a:ext cx="488740" cy="488740"/>
          </a:xfrm>
          <a:prstGeom prst="rect">
            <a:avLst/>
          </a:prstGeom>
        </p:spPr>
      </p:pic>
      <p:pic>
        <p:nvPicPr>
          <p:cNvPr id="5" name="Gráfico 4" descr="Libros en una estantería con relleno sólido">
            <a:extLst>
              <a:ext uri="{FF2B5EF4-FFF2-40B4-BE49-F238E27FC236}">
                <a16:creationId xmlns:a16="http://schemas.microsoft.com/office/drawing/2014/main" id="{46AD9742-F3F6-4CD7-901A-759ECDA7C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71593" y="2370066"/>
            <a:ext cx="433958" cy="433960"/>
          </a:xfrm>
          <a:prstGeom prst="rect">
            <a:avLst/>
          </a:prstGeom>
        </p:spPr>
      </p:pic>
      <p:pic>
        <p:nvPicPr>
          <p:cNvPr id="7" name="Gráfico 6" descr="Lista de comprobación con relleno sólido">
            <a:extLst>
              <a:ext uri="{FF2B5EF4-FFF2-40B4-BE49-F238E27FC236}">
                <a16:creationId xmlns:a16="http://schemas.microsoft.com/office/drawing/2014/main" id="{C1487CEB-7E92-4109-B08C-FD0D7D57ED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73015" y="2347959"/>
            <a:ext cx="478174" cy="478174"/>
          </a:xfrm>
          <a:prstGeom prst="rect">
            <a:avLst/>
          </a:prstGeom>
        </p:spPr>
      </p:pic>
      <p:pic>
        <p:nvPicPr>
          <p:cNvPr id="9" name="Gráfico 8" descr="Calendario con relleno sólido">
            <a:extLst>
              <a:ext uri="{FF2B5EF4-FFF2-40B4-BE49-F238E27FC236}">
                <a16:creationId xmlns:a16="http://schemas.microsoft.com/office/drawing/2014/main" id="{80CAA22B-29E1-487E-92BE-2599338B2A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66328" y="2351400"/>
            <a:ext cx="503820" cy="5038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6;p15">
            <a:extLst>
              <a:ext uri="{FF2B5EF4-FFF2-40B4-BE49-F238E27FC236}">
                <a16:creationId xmlns:a16="http://schemas.microsoft.com/office/drawing/2014/main" id="{118810DE-1C86-4C43-8C15-77F5D5C8DCD6}"/>
              </a:ext>
            </a:extLst>
          </p:cNvPr>
          <p:cNvSpPr txBox="1"/>
          <p:nvPr/>
        </p:nvSpPr>
        <p:spPr>
          <a:xfrm>
            <a:off x="1278574" y="487730"/>
            <a:ext cx="6586850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¿Qué es un Sistema de Gestión de la Calidad?</a:t>
            </a:r>
            <a:endParaRPr sz="24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" name="Google Shape;67;p15">
            <a:extLst>
              <a:ext uri="{FF2B5EF4-FFF2-40B4-BE49-F238E27FC236}">
                <a16:creationId xmlns:a16="http://schemas.microsoft.com/office/drawing/2014/main" id="{C4E1A5DF-2C40-47A9-900E-9D6DDA8ED90B}"/>
              </a:ext>
            </a:extLst>
          </p:cNvPr>
          <p:cNvSpPr txBox="1"/>
          <p:nvPr/>
        </p:nvSpPr>
        <p:spPr>
          <a:xfrm>
            <a:off x="1019475" y="1868793"/>
            <a:ext cx="7105049" cy="198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 </a:t>
            </a:r>
            <a:r>
              <a:rPr lang="es-MX" sz="1800" b="1" dirty="0">
                <a:solidFill>
                  <a:srgbClr val="F1C232"/>
                </a:solidFill>
                <a:latin typeface="Montserrat"/>
                <a:sym typeface="Montserrat"/>
              </a:rPr>
              <a:t>Sistema de Gestión de la Calidad (SGC) </a:t>
            </a:r>
            <a:r>
              <a:rPr lang="es-MX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 una </a:t>
            </a:r>
            <a:r>
              <a:rPr lang="es-MX" sz="1800" b="1" dirty="0">
                <a:solidFill>
                  <a:srgbClr val="F1C232"/>
                </a:solidFill>
                <a:latin typeface="Montserrat"/>
                <a:sym typeface="Montserrat"/>
              </a:rPr>
              <a:t>herramienta</a:t>
            </a:r>
            <a:r>
              <a:rPr lang="es-MX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compuesta por un conjunto de procesos que tienen una política de trabajo para alcanzar objetivos.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MX" sz="1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 basa en la norma internacional </a:t>
            </a:r>
            <a:r>
              <a:rPr lang="es-MX" sz="1800" b="1" dirty="0">
                <a:solidFill>
                  <a:srgbClr val="F1C232"/>
                </a:solidFill>
                <a:latin typeface="Montserrat"/>
                <a:sym typeface="Montserrat"/>
              </a:rPr>
              <a:t>ISO 9001:2015</a:t>
            </a:r>
            <a:r>
              <a:rPr lang="es-MX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la cual establece las directrices para que productos, servicios y sistemas garanticen </a:t>
            </a:r>
            <a:r>
              <a:rPr lang="es-MX" sz="1800" b="1" dirty="0">
                <a:solidFill>
                  <a:srgbClr val="F1C232"/>
                </a:solidFill>
                <a:latin typeface="Montserrat"/>
                <a:sym typeface="Montserrat"/>
              </a:rPr>
              <a:t>calidad, seguridad y eficiencia. </a:t>
            </a:r>
            <a:endParaRPr sz="1800" b="1" dirty="0">
              <a:solidFill>
                <a:srgbClr val="F1C232"/>
              </a:solidFill>
              <a:latin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endParaRPr sz="1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005188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/>
        </p:nvSpPr>
        <p:spPr>
          <a:xfrm>
            <a:off x="5097650" y="34174"/>
            <a:ext cx="3657300" cy="1333594"/>
          </a:xfrm>
          <a:prstGeom prst="rect">
            <a:avLst/>
          </a:prstGeom>
          <a:noFill/>
          <a:ln>
            <a:noFill/>
          </a:ln>
          <a:effectLst>
            <a:outerShdw blurRad="100013" dist="19050" dir="5400000" algn="bl" rotWithShape="0">
              <a:srgbClr val="76A5AF">
                <a:alpha val="88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b="1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Política de calidad</a:t>
            </a:r>
            <a:endParaRPr sz="3200" b="1" dirty="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4956200" y="1525506"/>
            <a:ext cx="3940200" cy="2364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 b="1" dirty="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Estamos comprometidos a proporcionar servicios de TSU, licenciatura e Ingeniería, Estadías, Servicios Tecnológicos y de Apoyo, que cubran las necesidades y expectativas de las partes interesadas. Garantizando la mejora continua en procesos ágiles, funcionales y competencia del capital humano, dentro del marco legal aplicable.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5D5E34-D731-4AB8-9B43-5063708D78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30" r="13360"/>
          <a:stretch/>
        </p:blipFill>
        <p:spPr>
          <a:xfrm>
            <a:off x="0" y="0"/>
            <a:ext cx="4576929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E8B288-843C-464D-AABA-D4C2BFF1C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Google Shape;103;p19"/>
          <p:cNvCxnSpPr/>
          <p:nvPr/>
        </p:nvCxnSpPr>
        <p:spPr>
          <a:xfrm>
            <a:off x="1619200" y="-333653"/>
            <a:ext cx="2763000" cy="0"/>
          </a:xfrm>
          <a:prstGeom prst="straightConnector1">
            <a:avLst/>
          </a:prstGeom>
          <a:noFill/>
          <a:ln w="9525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cxnSp>
        <p:nvCxnSpPr>
          <p:cNvPr id="104" name="Google Shape;104;p19"/>
          <p:cNvCxnSpPr>
            <a:stCxn id="105" idx="0"/>
          </p:cNvCxnSpPr>
          <p:nvPr/>
        </p:nvCxnSpPr>
        <p:spPr>
          <a:xfrm rot="10800000">
            <a:off x="8316705" y="-1184362"/>
            <a:ext cx="0" cy="1639200"/>
          </a:xfrm>
          <a:prstGeom prst="straightConnector1">
            <a:avLst/>
          </a:prstGeom>
          <a:noFill/>
          <a:ln w="19050" cap="flat" cmpd="sng">
            <a:solidFill>
              <a:srgbClr val="78909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" name="Google Shape;106;p19"/>
          <p:cNvSpPr txBox="1"/>
          <p:nvPr/>
        </p:nvSpPr>
        <p:spPr>
          <a:xfrm>
            <a:off x="2742701" y="351525"/>
            <a:ext cx="6029264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rgbClr val="F1C232"/>
                </a:solidFill>
                <a:latin typeface="Montserrat"/>
                <a:sym typeface="Montserrat ExtraBold"/>
              </a:rPr>
              <a:t>Funciones y responsabilidades </a:t>
            </a:r>
            <a:endParaRPr sz="2800" b="1" dirty="0">
              <a:solidFill>
                <a:srgbClr val="F1C232"/>
              </a:solidFill>
              <a:latin typeface="Montserrat"/>
              <a:sym typeface="Montserrat ExtraBold"/>
            </a:endParaRPr>
          </a:p>
        </p:txBody>
      </p:sp>
      <p:cxnSp>
        <p:nvCxnSpPr>
          <p:cNvPr id="108" name="Google Shape;108;p19"/>
          <p:cNvCxnSpPr/>
          <p:nvPr/>
        </p:nvCxnSpPr>
        <p:spPr>
          <a:xfrm>
            <a:off x="3913775" y="401122"/>
            <a:ext cx="2763000" cy="0"/>
          </a:xfrm>
          <a:prstGeom prst="straightConnector1">
            <a:avLst/>
          </a:prstGeom>
          <a:noFill/>
          <a:ln w="9525" cap="flat" cmpd="sng">
            <a:solidFill>
              <a:srgbClr val="00556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CE0CC66-902A-4C0D-9632-8357E58AD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978102"/>
              </p:ext>
            </p:extLst>
          </p:nvPr>
        </p:nvGraphicFramePr>
        <p:xfrm>
          <a:off x="2531140" y="902825"/>
          <a:ext cx="6452386" cy="3416300"/>
        </p:xfrm>
        <a:graphic>
          <a:graphicData uri="http://schemas.openxmlformats.org/drawingml/2006/table">
            <a:tbl>
              <a:tblPr/>
              <a:tblGrid>
                <a:gridCol w="899026">
                  <a:extLst>
                    <a:ext uri="{9D8B030D-6E8A-4147-A177-3AD203B41FA5}">
                      <a16:colId xmlns:a16="http://schemas.microsoft.com/office/drawing/2014/main" val="143533927"/>
                    </a:ext>
                  </a:extLst>
                </a:gridCol>
                <a:gridCol w="973945">
                  <a:extLst>
                    <a:ext uri="{9D8B030D-6E8A-4147-A177-3AD203B41FA5}">
                      <a16:colId xmlns:a16="http://schemas.microsoft.com/office/drawing/2014/main" val="3705757496"/>
                    </a:ext>
                  </a:extLst>
                </a:gridCol>
                <a:gridCol w="1769958">
                  <a:extLst>
                    <a:ext uri="{9D8B030D-6E8A-4147-A177-3AD203B41FA5}">
                      <a16:colId xmlns:a16="http://schemas.microsoft.com/office/drawing/2014/main" val="2642436310"/>
                    </a:ext>
                  </a:extLst>
                </a:gridCol>
                <a:gridCol w="2809457">
                  <a:extLst>
                    <a:ext uri="{9D8B030D-6E8A-4147-A177-3AD203B41FA5}">
                      <a16:colId xmlns:a16="http://schemas.microsoft.com/office/drawing/2014/main" val="2896000810"/>
                    </a:ext>
                  </a:extLst>
                </a:gridCol>
              </a:tblGrid>
              <a:tr h="26970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</a:rPr>
                        <a:t>Área</a:t>
                      </a:r>
                      <a:endParaRPr lang="es-MX" sz="1200" b="1" dirty="0">
                        <a:solidFill>
                          <a:schemeClr val="bg1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7427" marR="67427" marT="44951" marB="4495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3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</a:rPr>
                        <a:t>Proceso</a:t>
                      </a:r>
                      <a:endParaRPr lang="es-MX" sz="1200" b="1" dirty="0">
                        <a:solidFill>
                          <a:schemeClr val="bg1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7427" marR="67427" marT="44951" marB="4495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3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</a:rPr>
                        <a:t>Responsable</a:t>
                      </a:r>
                      <a:endParaRPr lang="es-MX" sz="1200" b="1" dirty="0">
                        <a:solidFill>
                          <a:schemeClr val="bg1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7427" marR="67427" marT="44951" marB="4495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3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</a:rPr>
                        <a:t>Funciones</a:t>
                      </a:r>
                      <a:endParaRPr lang="es-MX" sz="1200" b="1" dirty="0">
                        <a:solidFill>
                          <a:schemeClr val="bg1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7427" marR="67427" marT="44951" marB="4495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3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715228"/>
                  </a:ext>
                </a:extLst>
              </a:tr>
              <a:tr h="116873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Vinculación</a:t>
                      </a:r>
                      <a:endParaRPr lang="es-MX" sz="10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7427" marR="67427" marT="44951" marB="4495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Difusión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7427" marR="67427" marT="44951" marB="4495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Gerzain Sierra Reyes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fontAlgn="t"/>
                      <a:br>
                        <a:rPr lang="es-MX" sz="1200">
                          <a:effectLst/>
                          <a:latin typeface="Montserrat" panose="00000500000000000000" pitchFamily="50" charset="0"/>
                        </a:rPr>
                      </a:b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7427" marR="67427" marT="44951" marB="4495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Elaborar programa de actividades de difusión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Actualizar contactos de bachilleres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Realizar difusión y seguimiento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Actualizar Matriz de Riesgos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Identificar Oportunidades en el área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7427" marR="67427" marT="44951" marB="4495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2248778"/>
                  </a:ext>
                </a:extLst>
              </a:tr>
              <a:tr h="98892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Academia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7427" marR="67427" marT="44951" marB="4495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Admisión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7427" marR="67427" marT="44951" marB="4495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Fernando Vega Guzmán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7427" marR="67427" marT="44951" marB="4495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Realizar registro de aspirantes 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Aplicar examen de ingreso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Resguardar expedientes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Actualizar Matriz de Riesgos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Identificar Oportunidades en el área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7427" marR="67427" marT="44951" marB="4495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045441"/>
                  </a:ext>
                </a:extLst>
              </a:tr>
              <a:tr h="98892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Academia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7427" marR="67427" marT="44951" marB="4495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Enseñanza - Aprendizaje</a:t>
                      </a:r>
                      <a:endParaRPr lang="es-MX" sz="11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7427" marR="67427" marT="44951" marB="4495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Ana Laura Méndez Mona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7427" marR="67427" marT="44951" marB="4495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Actualizar programas educativos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Elaborar carga académica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Evaluar a los docentes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Actualizar Matriz de Riesgos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Identificar Oportunidades en el área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7427" marR="67427" marT="44951" marB="4495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993312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Google Shape;103;p19"/>
          <p:cNvCxnSpPr/>
          <p:nvPr/>
        </p:nvCxnSpPr>
        <p:spPr>
          <a:xfrm>
            <a:off x="1619200" y="-333653"/>
            <a:ext cx="2763000" cy="0"/>
          </a:xfrm>
          <a:prstGeom prst="straightConnector1">
            <a:avLst/>
          </a:prstGeom>
          <a:noFill/>
          <a:ln w="9525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cxnSp>
        <p:nvCxnSpPr>
          <p:cNvPr id="104" name="Google Shape;104;p19"/>
          <p:cNvCxnSpPr>
            <a:stCxn id="105" idx="0"/>
          </p:cNvCxnSpPr>
          <p:nvPr/>
        </p:nvCxnSpPr>
        <p:spPr>
          <a:xfrm rot="10800000">
            <a:off x="8316705" y="-1184362"/>
            <a:ext cx="0" cy="1639200"/>
          </a:xfrm>
          <a:prstGeom prst="straightConnector1">
            <a:avLst/>
          </a:prstGeom>
          <a:noFill/>
          <a:ln w="19050" cap="flat" cmpd="sng">
            <a:solidFill>
              <a:srgbClr val="78909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9"/>
          <p:cNvCxnSpPr/>
          <p:nvPr/>
        </p:nvCxnSpPr>
        <p:spPr>
          <a:xfrm>
            <a:off x="3913775" y="401122"/>
            <a:ext cx="2763000" cy="0"/>
          </a:xfrm>
          <a:prstGeom prst="straightConnector1">
            <a:avLst/>
          </a:prstGeom>
          <a:noFill/>
          <a:ln w="9525" cap="flat" cmpd="sng">
            <a:solidFill>
              <a:srgbClr val="00556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DEC592C-5591-4473-B117-9F1694A5D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781054"/>
              </p:ext>
            </p:extLst>
          </p:nvPr>
        </p:nvGraphicFramePr>
        <p:xfrm>
          <a:off x="2487260" y="1135897"/>
          <a:ext cx="6562725" cy="295656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357205467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276206236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70462155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6087359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Academia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Becas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Elizabeth Trejo Díaz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Publicar convocatorias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Gestionar entrega de becas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Actualizar Matriz de Riesgos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Identificar Oportunidades en el área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1806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Vinculación</a:t>
                      </a:r>
                      <a:endParaRPr lang="es-MX" sz="105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Biblioteca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Rosario Carmona García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Actualizar el listado de acervo bibliográfico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Dar mantenimiento a acervo bibliográfico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Actualizar Matriz de Riesgos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Identificar Oportunidades en el área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6375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Vinculación</a:t>
                      </a:r>
                      <a:endParaRPr lang="es-MX" sz="105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Actividades Culturales y Deportivas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Ruth Ramón Lara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Elaborar plan de trabajo de Actividades Culturales y Deportivas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Llevar seguimiento de actividades extracurriculares de los alumnos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Actualizar Matriz de Riesgos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Identificar Oportunidades en el área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4933937"/>
                  </a:ext>
                </a:extLst>
              </a:tr>
            </a:tbl>
          </a:graphicData>
        </a:graphic>
      </p:graphicFrame>
      <p:sp>
        <p:nvSpPr>
          <p:cNvPr id="9" name="Google Shape;106;p19">
            <a:extLst>
              <a:ext uri="{FF2B5EF4-FFF2-40B4-BE49-F238E27FC236}">
                <a16:creationId xmlns:a16="http://schemas.microsoft.com/office/drawing/2014/main" id="{612742DC-79FF-420A-BE28-4B44295F5D75}"/>
              </a:ext>
            </a:extLst>
          </p:cNvPr>
          <p:cNvSpPr txBox="1"/>
          <p:nvPr/>
        </p:nvSpPr>
        <p:spPr>
          <a:xfrm>
            <a:off x="2742701" y="351525"/>
            <a:ext cx="6029264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rgbClr val="F1C232"/>
                </a:solidFill>
                <a:latin typeface="Montserrat"/>
                <a:sym typeface="Montserrat ExtraBold"/>
              </a:rPr>
              <a:t>Funciones y responsabilidades </a:t>
            </a:r>
            <a:endParaRPr sz="2800" b="1" dirty="0">
              <a:solidFill>
                <a:srgbClr val="F1C232"/>
              </a:solidFill>
              <a:latin typeface="Montserrat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685889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Google Shape;103;p19"/>
          <p:cNvCxnSpPr/>
          <p:nvPr/>
        </p:nvCxnSpPr>
        <p:spPr>
          <a:xfrm>
            <a:off x="1619200" y="-333653"/>
            <a:ext cx="2763000" cy="0"/>
          </a:xfrm>
          <a:prstGeom prst="straightConnector1">
            <a:avLst/>
          </a:prstGeom>
          <a:noFill/>
          <a:ln w="9525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cxnSp>
        <p:nvCxnSpPr>
          <p:cNvPr id="104" name="Google Shape;104;p19"/>
          <p:cNvCxnSpPr>
            <a:stCxn id="105" idx="0"/>
          </p:cNvCxnSpPr>
          <p:nvPr/>
        </p:nvCxnSpPr>
        <p:spPr>
          <a:xfrm rot="10800000">
            <a:off x="8316705" y="-1184362"/>
            <a:ext cx="0" cy="1639200"/>
          </a:xfrm>
          <a:prstGeom prst="straightConnector1">
            <a:avLst/>
          </a:prstGeom>
          <a:noFill/>
          <a:ln w="19050" cap="flat" cmpd="sng">
            <a:solidFill>
              <a:srgbClr val="78909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9"/>
          <p:cNvCxnSpPr/>
          <p:nvPr/>
        </p:nvCxnSpPr>
        <p:spPr>
          <a:xfrm>
            <a:off x="3913775" y="401122"/>
            <a:ext cx="2763000" cy="0"/>
          </a:xfrm>
          <a:prstGeom prst="straightConnector1">
            <a:avLst/>
          </a:prstGeom>
          <a:noFill/>
          <a:ln w="9525" cap="flat" cmpd="sng">
            <a:solidFill>
              <a:srgbClr val="00556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D6FE27E-99D6-470D-93B3-E77CDF838D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72252"/>
              </p:ext>
            </p:extLst>
          </p:nvPr>
        </p:nvGraphicFramePr>
        <p:xfrm>
          <a:off x="2464682" y="1135897"/>
          <a:ext cx="6562725" cy="295656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175735881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787099842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399178270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7752581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Vinculación</a:t>
                      </a:r>
                      <a:endParaRPr lang="es-MX" sz="105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Movilidad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Beatriz Morales de Jesús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Elaborar plan de trabajo de movilidad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Difundir convocatorias de movilidad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Actualizar Matriz de Riesgos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Identificar Oportunidades en el área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049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Vinculación</a:t>
                      </a:r>
                      <a:endParaRPr lang="es-MX" sz="105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Visitas Industriales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Victor</a:t>
                      </a:r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 Hugo Ventura Moreno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Gestionar Empresas para Visitas Industriales 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Gestionar viajes para Visitas Industriales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Actualizar Matriz de Riesgos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Identificar Oportunidades en el área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206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Vinculación</a:t>
                      </a:r>
                      <a:endParaRPr lang="es-MX" sz="105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Estadía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Victor</a:t>
                      </a:r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 Hugo Ventura Moreno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Realizar planeación del proceso de Estadía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Asignar asesores de Estadía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Elaborar cronograma de actividades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Actualizar Matriz de Riesgos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Identificar Oportunidades en el área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4274134"/>
                  </a:ext>
                </a:extLst>
              </a:tr>
            </a:tbl>
          </a:graphicData>
        </a:graphic>
      </p:graphicFrame>
      <p:sp>
        <p:nvSpPr>
          <p:cNvPr id="11" name="Google Shape;106;p19">
            <a:extLst>
              <a:ext uri="{FF2B5EF4-FFF2-40B4-BE49-F238E27FC236}">
                <a16:creationId xmlns:a16="http://schemas.microsoft.com/office/drawing/2014/main" id="{E0C98A2A-C812-4A57-822E-79AEAB17A629}"/>
              </a:ext>
            </a:extLst>
          </p:cNvPr>
          <p:cNvSpPr txBox="1"/>
          <p:nvPr/>
        </p:nvSpPr>
        <p:spPr>
          <a:xfrm>
            <a:off x="2742701" y="351525"/>
            <a:ext cx="6029264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rgbClr val="F1C232"/>
                </a:solidFill>
                <a:latin typeface="Montserrat"/>
                <a:sym typeface="Montserrat ExtraBold"/>
              </a:rPr>
              <a:t>Funciones y responsabilidades </a:t>
            </a:r>
            <a:endParaRPr sz="2800" b="1" dirty="0">
              <a:solidFill>
                <a:srgbClr val="F1C232"/>
              </a:solidFill>
              <a:latin typeface="Montserrat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708094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Google Shape;103;p19"/>
          <p:cNvCxnSpPr/>
          <p:nvPr/>
        </p:nvCxnSpPr>
        <p:spPr>
          <a:xfrm>
            <a:off x="1619200" y="-333653"/>
            <a:ext cx="2763000" cy="0"/>
          </a:xfrm>
          <a:prstGeom prst="straightConnector1">
            <a:avLst/>
          </a:prstGeom>
          <a:noFill/>
          <a:ln w="9525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cxnSp>
        <p:nvCxnSpPr>
          <p:cNvPr id="104" name="Google Shape;104;p19"/>
          <p:cNvCxnSpPr>
            <a:stCxn id="105" idx="0"/>
          </p:cNvCxnSpPr>
          <p:nvPr/>
        </p:nvCxnSpPr>
        <p:spPr>
          <a:xfrm rot="10800000">
            <a:off x="8316705" y="-1184362"/>
            <a:ext cx="0" cy="1639200"/>
          </a:xfrm>
          <a:prstGeom prst="straightConnector1">
            <a:avLst/>
          </a:prstGeom>
          <a:noFill/>
          <a:ln w="19050" cap="flat" cmpd="sng">
            <a:solidFill>
              <a:srgbClr val="78909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" name="Google Shape;106;p19"/>
          <p:cNvSpPr txBox="1"/>
          <p:nvPr/>
        </p:nvSpPr>
        <p:spPr>
          <a:xfrm>
            <a:off x="3508974" y="432125"/>
            <a:ext cx="5263493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rgbClr val="00556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Funciones y responsabilidades </a:t>
            </a:r>
            <a:endParaRPr sz="2400" dirty="0">
              <a:solidFill>
                <a:srgbClr val="00556B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08" name="Google Shape;108;p19"/>
          <p:cNvCxnSpPr/>
          <p:nvPr/>
        </p:nvCxnSpPr>
        <p:spPr>
          <a:xfrm>
            <a:off x="3913775" y="401122"/>
            <a:ext cx="2763000" cy="0"/>
          </a:xfrm>
          <a:prstGeom prst="straightConnector1">
            <a:avLst/>
          </a:prstGeom>
          <a:noFill/>
          <a:ln w="9525" cap="flat" cmpd="sng">
            <a:solidFill>
              <a:srgbClr val="00556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ACA5829-CFDC-40E9-8D70-7CE577DFA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775123"/>
              </p:ext>
            </p:extLst>
          </p:nvPr>
        </p:nvGraphicFramePr>
        <p:xfrm>
          <a:off x="2485527" y="902825"/>
          <a:ext cx="6286940" cy="3676032"/>
        </p:xfrm>
        <a:graphic>
          <a:graphicData uri="http://schemas.openxmlformats.org/drawingml/2006/table">
            <a:tbl>
              <a:tblPr/>
              <a:tblGrid>
                <a:gridCol w="875974">
                  <a:extLst>
                    <a:ext uri="{9D8B030D-6E8A-4147-A177-3AD203B41FA5}">
                      <a16:colId xmlns:a16="http://schemas.microsoft.com/office/drawing/2014/main" val="2846078057"/>
                    </a:ext>
                  </a:extLst>
                </a:gridCol>
                <a:gridCol w="948972">
                  <a:extLst>
                    <a:ext uri="{9D8B030D-6E8A-4147-A177-3AD203B41FA5}">
                      <a16:colId xmlns:a16="http://schemas.microsoft.com/office/drawing/2014/main" val="2228040969"/>
                    </a:ext>
                  </a:extLst>
                </a:gridCol>
                <a:gridCol w="1724574">
                  <a:extLst>
                    <a:ext uri="{9D8B030D-6E8A-4147-A177-3AD203B41FA5}">
                      <a16:colId xmlns:a16="http://schemas.microsoft.com/office/drawing/2014/main" val="851281577"/>
                    </a:ext>
                  </a:extLst>
                </a:gridCol>
                <a:gridCol w="2737420">
                  <a:extLst>
                    <a:ext uri="{9D8B030D-6E8A-4147-A177-3AD203B41FA5}">
                      <a16:colId xmlns:a16="http://schemas.microsoft.com/office/drawing/2014/main" val="81228944"/>
                    </a:ext>
                  </a:extLst>
                </a:gridCol>
              </a:tblGrid>
              <a:tr h="96357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Academia</a:t>
                      </a:r>
                      <a:endParaRPr lang="es-MX" sz="13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5698" marR="65698" marT="43799" marB="4379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Titulación</a:t>
                      </a:r>
                      <a:endParaRPr lang="es-MX" sz="13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5698" marR="65698" marT="43799" marB="4379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Elvia Luna Estéban</a:t>
                      </a:r>
                      <a:endParaRPr lang="es-MX" sz="13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5698" marR="65698" marT="43799" marB="4379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Elaborar de documentos oficiales</a:t>
                      </a:r>
                      <a:endParaRPr lang="es-MX" sz="13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Capturar, cargar y validar documentos en la plataforma de titulación</a:t>
                      </a:r>
                      <a:endParaRPr lang="es-MX" sz="13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Actualizar Matriz de Riesgos</a:t>
                      </a:r>
                      <a:endParaRPr lang="es-MX" sz="13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Identificar Oportunidades en el área</a:t>
                      </a:r>
                      <a:endParaRPr lang="es-MX" sz="13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5698" marR="65698" marT="43799" marB="4379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542119"/>
                  </a:ext>
                </a:extLst>
              </a:tr>
              <a:tr h="96357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Vinculación</a:t>
                      </a:r>
                      <a:endParaRPr lang="es-MX" sz="105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5698" marR="65698" marT="43799" marB="4379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Seguimien-to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 de egresados</a:t>
                      </a:r>
                      <a:endParaRPr lang="es-MX" sz="13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5698" marR="65698" marT="43799" marB="4379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María Torres Rueda</a:t>
                      </a:r>
                      <a:endParaRPr lang="es-MX" sz="13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5698" marR="65698" marT="43799" marB="4379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Gestionar y publicar vacantes laborales</a:t>
                      </a:r>
                      <a:endParaRPr lang="es-MX" sz="13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Realizar seguimiento de egresados y elaborar estadística</a:t>
                      </a:r>
                      <a:endParaRPr lang="es-MX" sz="13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Actualizar Matriz de Riesgos</a:t>
                      </a:r>
                      <a:endParaRPr lang="es-MX" sz="13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Identificar Oportunidades en el área</a:t>
                      </a:r>
                      <a:endParaRPr lang="es-MX" sz="13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5698" marR="65698" marT="43799" marB="4379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914148"/>
                  </a:ext>
                </a:extLst>
              </a:tr>
              <a:tr h="148915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Finanzas</a:t>
                      </a:r>
                      <a:endParaRPr lang="es-MX" sz="13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5698" marR="65698" marT="43799" marB="4379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Compras</a:t>
                      </a:r>
                      <a:endParaRPr lang="es-MX" sz="13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fontAlgn="t"/>
                      <a:br>
                        <a:rPr lang="es-MX" sz="1300">
                          <a:effectLst/>
                          <a:latin typeface="Montserrat" panose="00000500000000000000" pitchFamily="50" charset="0"/>
                        </a:rPr>
                      </a:br>
                      <a:endParaRPr lang="es-MX" sz="13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5698" marR="65698" marT="43799" marB="4379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Araceli Herrera Hernández</a:t>
                      </a:r>
                      <a:endParaRPr lang="es-MX" sz="13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5698" marR="65698" marT="43799" marB="4379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Elaborar programa anual de adquisiciones</a:t>
                      </a:r>
                      <a:endParaRPr lang="es-MX" sz="13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Realizar el seguimiento a requisiciones y entregar bienes o suministros solicitados</a:t>
                      </a:r>
                      <a:endParaRPr lang="es-MX" sz="13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Evaluar y reevaluar a proveedores</a:t>
                      </a:r>
                      <a:endParaRPr lang="es-MX" sz="13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Actualizar Matriz de Riesgos</a:t>
                      </a:r>
                      <a:endParaRPr lang="es-MX" sz="13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Identificar Oportunidades en el área</a:t>
                      </a:r>
                      <a:endParaRPr lang="es-MX" sz="13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5698" marR="65698" marT="43799" marB="4379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3966398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C48D0473-55A9-4452-A9C5-4AEAE103F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0" y="11525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0235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Google Shape;103;p19"/>
          <p:cNvCxnSpPr/>
          <p:nvPr/>
        </p:nvCxnSpPr>
        <p:spPr>
          <a:xfrm>
            <a:off x="1619200" y="-333653"/>
            <a:ext cx="2763000" cy="0"/>
          </a:xfrm>
          <a:prstGeom prst="straightConnector1">
            <a:avLst/>
          </a:prstGeom>
          <a:noFill/>
          <a:ln w="9525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cxnSp>
        <p:nvCxnSpPr>
          <p:cNvPr id="104" name="Google Shape;104;p19"/>
          <p:cNvCxnSpPr>
            <a:stCxn id="105" idx="0"/>
          </p:cNvCxnSpPr>
          <p:nvPr/>
        </p:nvCxnSpPr>
        <p:spPr>
          <a:xfrm rot="10800000">
            <a:off x="8316705" y="-1184362"/>
            <a:ext cx="0" cy="1639200"/>
          </a:xfrm>
          <a:prstGeom prst="straightConnector1">
            <a:avLst/>
          </a:prstGeom>
          <a:noFill/>
          <a:ln w="19050" cap="flat" cmpd="sng">
            <a:solidFill>
              <a:srgbClr val="78909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9"/>
          <p:cNvCxnSpPr/>
          <p:nvPr/>
        </p:nvCxnSpPr>
        <p:spPr>
          <a:xfrm>
            <a:off x="3913775" y="401122"/>
            <a:ext cx="2763000" cy="0"/>
          </a:xfrm>
          <a:prstGeom prst="straightConnector1">
            <a:avLst/>
          </a:prstGeom>
          <a:noFill/>
          <a:ln w="9525" cap="flat" cmpd="sng">
            <a:solidFill>
              <a:srgbClr val="00556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3B664E6-8BCE-420B-A3AB-14DE9F0D5C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400685"/>
              </p:ext>
            </p:extLst>
          </p:nvPr>
        </p:nvGraphicFramePr>
        <p:xfrm>
          <a:off x="2562583" y="996353"/>
          <a:ext cx="6181060" cy="3536547"/>
        </p:xfrm>
        <a:graphic>
          <a:graphicData uri="http://schemas.openxmlformats.org/drawingml/2006/table">
            <a:tbl>
              <a:tblPr/>
              <a:tblGrid>
                <a:gridCol w="861222">
                  <a:extLst>
                    <a:ext uri="{9D8B030D-6E8A-4147-A177-3AD203B41FA5}">
                      <a16:colId xmlns:a16="http://schemas.microsoft.com/office/drawing/2014/main" val="4157703625"/>
                    </a:ext>
                  </a:extLst>
                </a:gridCol>
                <a:gridCol w="932990">
                  <a:extLst>
                    <a:ext uri="{9D8B030D-6E8A-4147-A177-3AD203B41FA5}">
                      <a16:colId xmlns:a16="http://schemas.microsoft.com/office/drawing/2014/main" val="521207614"/>
                    </a:ext>
                  </a:extLst>
                </a:gridCol>
                <a:gridCol w="1695530">
                  <a:extLst>
                    <a:ext uri="{9D8B030D-6E8A-4147-A177-3AD203B41FA5}">
                      <a16:colId xmlns:a16="http://schemas.microsoft.com/office/drawing/2014/main" val="331588828"/>
                    </a:ext>
                  </a:extLst>
                </a:gridCol>
                <a:gridCol w="2691318">
                  <a:extLst>
                    <a:ext uri="{9D8B030D-6E8A-4147-A177-3AD203B41FA5}">
                      <a16:colId xmlns:a16="http://schemas.microsoft.com/office/drawing/2014/main" val="1978589331"/>
                    </a:ext>
                  </a:extLst>
                </a:gridCol>
              </a:tblGrid>
              <a:tr h="124986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Finanzas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2493" marR="62493" marT="41662" marB="4166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Manteni</a:t>
                      </a:r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-miento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2493" marR="62493" marT="41662" marB="4166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Miryam del Rosío Díaz Castillo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2493" marR="62493" marT="41662" marB="4166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Realizar vigilancia de la infraestructura para detectar necesidades de mantenimiento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Realizar evaluación de satisfacción de transporte e infraestructura.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Actualizar Matriz de Riesgos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Identificar Oportunidades en el área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2493" marR="62493" marT="41662" marB="4166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5755611"/>
                  </a:ext>
                </a:extLst>
              </a:tr>
              <a:tr h="108321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Finanzas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2493" marR="62493" marT="41662" marB="4166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Sistemas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2493" marR="62493" marT="41662" marB="4166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Oliver Peregrina Luna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2493" marR="62493" marT="41662" marB="4166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Elaborar programa anual de mantenimiento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Dar seguimiento a desempeño de los servicios 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Actualizar Matriz de Riesgos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Identificar Oportunidades en el área 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2493" marR="62493" marT="41662" marB="4166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293909"/>
                  </a:ext>
                </a:extLst>
              </a:tr>
              <a:tr h="108321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Finanzas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2493" marR="62493" marT="41662" marB="4166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Presupues</a:t>
                      </a:r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-tos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2493" marR="62493" marT="41662" marB="4166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María Guadalupe Palacios López</a:t>
                      </a:r>
                      <a:endParaRPr lang="es-MX" sz="120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2493" marR="62493" marT="41662" marB="4166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Elaborar presupuesto anual de ingresos y egresos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Analizar la viabilidad de los requerimientos solicitados por las áreas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Actualizar Matriz de Riesgos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50" charset="0"/>
                        </a:rPr>
                        <a:t>Identificar Oportunidades en el área</a:t>
                      </a:r>
                      <a:endParaRPr lang="es-MX" sz="120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62493" marR="62493" marT="41662" marB="4166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240555"/>
                  </a:ext>
                </a:extLst>
              </a:tr>
            </a:tbl>
          </a:graphicData>
        </a:graphic>
      </p:graphicFrame>
      <p:sp>
        <p:nvSpPr>
          <p:cNvPr id="9" name="Google Shape;106;p19">
            <a:extLst>
              <a:ext uri="{FF2B5EF4-FFF2-40B4-BE49-F238E27FC236}">
                <a16:creationId xmlns:a16="http://schemas.microsoft.com/office/drawing/2014/main" id="{B009ED58-C796-4C8D-9547-7F2C0590CD0A}"/>
              </a:ext>
            </a:extLst>
          </p:cNvPr>
          <p:cNvSpPr txBox="1"/>
          <p:nvPr/>
        </p:nvSpPr>
        <p:spPr>
          <a:xfrm>
            <a:off x="2742701" y="351525"/>
            <a:ext cx="6029264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rgbClr val="F1C232"/>
                </a:solidFill>
                <a:latin typeface="Montserrat"/>
                <a:sym typeface="Montserrat ExtraBold"/>
              </a:rPr>
              <a:t>Funciones y responsabilidades </a:t>
            </a:r>
            <a:endParaRPr sz="2800" b="1" dirty="0">
              <a:solidFill>
                <a:srgbClr val="F1C232"/>
              </a:solidFill>
              <a:latin typeface="Montserrat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9247857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4421</TotalTime>
  <Words>839</Words>
  <Application>Microsoft Office PowerPoint</Application>
  <PresentationFormat>Presentación en pantalla (16:9)</PresentationFormat>
  <Paragraphs>180</Paragraphs>
  <Slides>14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Montserrat</vt:lpstr>
      <vt:lpstr>Montserrat ExtraBold</vt:lpstr>
      <vt:lpstr>Montserrat ExtraLight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Planeacion1</dc:creator>
  <cp:lastModifiedBy>dell</cp:lastModifiedBy>
  <cp:revision>4</cp:revision>
  <dcterms:modified xsi:type="dcterms:W3CDTF">2022-02-22T21:41:37Z</dcterms:modified>
</cp:coreProperties>
</file>